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bb4d524e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bbb4d524e9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be41e1ffb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4" name="Google Shape;984;g3be41e1ffb7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be41e1ffb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3be41e1ffb7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be41e1ffb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g3be41e1ffb7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be41e1ffb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g3be41e1ffb7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be41e1ffb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3be41e1ffb7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be41e1ffb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g3be41e1ffb7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be41e1ffb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3be41e1ffb7_0_394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p47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p48:notes"/>
          <p:cNvSpPr/>
          <p:nvPr>
            <p:ph idx="2" type="sldImg"/>
          </p:nvPr>
        </p:nvSpPr>
        <p:spPr>
          <a:xfrm>
            <a:off x="381741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bb4d524e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bbb4d524e9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bb4d524e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bbb4d524e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bb4d524e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bbb4d524e9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bb4d524e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bbb4d524e9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bb4d524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3bbb4d524e9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bb4d524e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bbb4d524e9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bb4d524e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bbb4d524e9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bb4d524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bbb4d524e9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bb4d524e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bbb4d524e9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bb4d524e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bbb4d524e9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bb4d524e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bbb4d524e9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bb4d524e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bbb4d524e9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bb4d524e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bbb4d524e9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bb4d524e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bbb4d524e9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bb4d524e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3bbb4d524e9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bb4d524e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bbb4d524e9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bb4d524e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bbb4d524e9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bb4d524e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bbb4d524e9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bb4d524e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bbb4d524e9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381741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bb4d524e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bbb4d524e9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bb4d524e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3bbb4d524e9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bbb4d524e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3bbb4d524e9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bb4d524e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3bbb4d524e9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bb4d524e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3bbb4d524e9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bb4d524e9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3bbb4d524e9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bb4d524e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bbb4d524e9_0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bb4d524e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3bbb4d524e9_0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bb4d524e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bbb4d524e9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bb4d524e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3bbb4d524e9_0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bb4d524e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3bbb4d524e9_0_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bb4d524e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3bbb4d524e9_0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e41e1ffb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3be41e1ffb7_0_376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df3712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3bdf371215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df37121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3bdf371215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df37121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3bdf3712151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bdf37121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3bdf371215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bdf37121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3bdf3712151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bdf371215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3bdf3712151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bb4d524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3bbb4d524e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bdf371215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3bdf3712151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bdf371215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3bdf3712151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bdf371215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3bdf3712151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50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bdf371215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3bdf3712151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bdf371215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3bdf3712151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bdf371215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bdf3712151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bdf371215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3bdf3712151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df371215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3bdf3712151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bdf371215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3bdf3712151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bb4d524e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bbb4d524e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be41e1ffb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3be41e1ffb7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bdf371215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3bdf3712151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e41e1ff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3be41e1ffb7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bdf371215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3bdf3712151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be41e1ff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3be41e1ffb7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bdf371215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3bdf3712151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bdf371215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3bdf3712151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bdf371215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3bdf3712151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bdf371215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3bdf3712151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bdf371215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3bdf3712151_0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be41e1ffb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g3be41e1ffb7_0_389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be41e1ffb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3be41e1ffb7_0_60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be41e1ffb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3be41e1ffb7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be41e1ff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g3be41e1ffb7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be41e1ffb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g3be41e1ffb7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be41e1ffb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3be41e1ffb7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be41e1ffb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3be41e1ffb7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e41e1ffb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3be41e1ffb7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be41e1ffb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g3be41e1ffb7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be41e1ffb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g3be41e1ffb7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be41e1ffb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g3be41e1ffb7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be41e1ffb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3be41e1ffb7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be41e1ffb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3be41e1ffb7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be41e1ffb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g3be41e1ffb7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be41e1ffb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g3be41e1ffb7_0_220:notes"/>
          <p:cNvSpPr/>
          <p:nvPr>
            <p:ph idx="2" type="sldImg"/>
          </p:nvPr>
        </p:nvSpPr>
        <p:spPr>
          <a:xfrm>
            <a:off x="381739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be41e1ffb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3be41e1ffb7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be41e1ffb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g3be41e1ffb7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be41e1ffb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3be41e1ffb7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be41e1ffb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g3be41e1ffb7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be41e1ffb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g3be41e1ffb7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1" y="1597819"/>
            <a:ext cx="77724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2" y="2914650"/>
            <a:ext cx="6400808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57201" y="205979"/>
            <a:ext cx="822961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2874770" y="-1217418"/>
            <a:ext cx="3394472" cy="8229610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6531979" y="1445616"/>
            <a:ext cx="4839890" cy="2403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646443" y="-884043"/>
            <a:ext cx="4839890" cy="7062795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mto-hexagones_pg_suiv_PowerPoint.jpg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9660" y="0"/>
            <a:ext cx="3274351" cy="1315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 rot="10800000">
            <a:off x="307976" y="4529471"/>
            <a:ext cx="8530935" cy="108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:\sophie.roger\Nvelle Charte Graphique\fin\Logotype\Logos\Fichiers bitmap\PNG - fond transparent\Femto-logo_couleur-2012-transp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76" y="4660907"/>
            <a:ext cx="965601" cy="29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2314" y="3305175"/>
            <a:ext cx="7772409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2314" y="2180035"/>
            <a:ext cx="7772409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72875" lIns="72875" spcFirstLastPara="1" rIns="72875" wrap="square" tIns="7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1" y="205979"/>
            <a:ext cx="822961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34989" y="1323975"/>
            <a:ext cx="4732343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5419732" y="1323975"/>
            <a:ext cx="4733931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1" y="205979"/>
            <a:ext cx="822961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1" y="1151335"/>
            <a:ext cx="4040193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72875" lIns="72875" spcFirstLastPara="1" rIns="72875" wrap="square" tIns="7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57201" y="1631156"/>
            <a:ext cx="4040193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45031" y="1151335"/>
            <a:ext cx="4041779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72875" lIns="72875" spcFirstLastPara="1" rIns="72875" wrap="square" tIns="7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45031" y="1631156"/>
            <a:ext cx="4041779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1" y="205979"/>
            <a:ext cx="822961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57202" y="204787"/>
            <a:ext cx="3008316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72875" lIns="72875" spcFirstLastPara="1" rIns="72875" wrap="square" tIns="7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575054" y="204788"/>
            <a:ext cx="5111757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57202" y="1076325"/>
            <a:ext cx="3008316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792290" y="3600450"/>
            <a:ext cx="5486407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875" lIns="72875" spcFirstLastPara="1" rIns="72875" wrap="square" tIns="7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1792290" y="459581"/>
            <a:ext cx="5486407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792290" y="4025503"/>
            <a:ext cx="5486407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1" y="205979"/>
            <a:ext cx="822961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1" y="1200151"/>
            <a:ext cx="822961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72875" lIns="72875" spcFirstLastPara="1" rIns="72875" wrap="square" tIns="728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1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4" y="4767263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75" lIns="72875" spcFirstLastPara="1" rIns="72875" wrap="square" tIns="72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7" y="4767263"/>
            <a:ext cx="21336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50" lIns="83100" spcFirstLastPara="1" rIns="83100" wrap="square" tIns="41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7.jpg"/><Relationship Id="rId6" Type="http://schemas.openxmlformats.org/officeDocument/2006/relationships/image" Target="../media/image20.jpg"/><Relationship Id="rId7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7.png"/><Relationship Id="rId4" Type="http://schemas.openxmlformats.org/officeDocument/2006/relationships/image" Target="../media/image14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Relationship Id="rId4" Type="http://schemas.openxmlformats.org/officeDocument/2006/relationships/image" Target="../media/image13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4.png"/><Relationship Id="rId4" Type="http://schemas.openxmlformats.org/officeDocument/2006/relationships/image" Target="../media/image15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2.png"/><Relationship Id="rId4" Type="http://schemas.openxmlformats.org/officeDocument/2006/relationships/image" Target="../media/image14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69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81.png"/><Relationship Id="rId7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Relationship Id="rId4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1.png"/><Relationship Id="rId4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5.png"/><Relationship Id="rId4" Type="http://schemas.openxmlformats.org/officeDocument/2006/relationships/image" Target="../media/image99.png"/><Relationship Id="rId5" Type="http://schemas.openxmlformats.org/officeDocument/2006/relationships/image" Target="../media/image82.png"/><Relationship Id="rId6" Type="http://schemas.openxmlformats.org/officeDocument/2006/relationships/image" Target="../media/image96.png"/><Relationship Id="rId7" Type="http://schemas.openxmlformats.org/officeDocument/2006/relationships/image" Target="../media/image8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Relationship Id="rId4" Type="http://schemas.openxmlformats.org/officeDocument/2006/relationships/image" Target="../media/image88.png"/><Relationship Id="rId5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1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3.png"/><Relationship Id="rId4" Type="http://schemas.openxmlformats.org/officeDocument/2006/relationships/image" Target="../media/image9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Relationship Id="rId5" Type="http://schemas.openxmlformats.org/officeDocument/2006/relationships/image" Target="../media/image101.png"/><Relationship Id="rId6" Type="http://schemas.openxmlformats.org/officeDocument/2006/relationships/image" Target="../media/image10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8.png"/><Relationship Id="rId4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5.png"/><Relationship Id="rId4" Type="http://schemas.openxmlformats.org/officeDocument/2006/relationships/image" Target="../media/image10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7.png"/><Relationship Id="rId4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1.png"/><Relationship Id="rId4" Type="http://schemas.openxmlformats.org/officeDocument/2006/relationships/image" Target="../media/image11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9.png"/><Relationship Id="rId4" Type="http://schemas.openxmlformats.org/officeDocument/2006/relationships/image" Target="../media/image10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1.png"/><Relationship Id="rId4" Type="http://schemas.openxmlformats.org/officeDocument/2006/relationships/image" Target="../media/image15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9.png"/><Relationship Id="rId4" Type="http://schemas.openxmlformats.org/officeDocument/2006/relationships/image" Target="../media/image13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5.png"/><Relationship Id="rId4" Type="http://schemas.openxmlformats.org/officeDocument/2006/relationships/image" Target="../media/image1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4.png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mto-header_PowerPoint.jpg" id="82" name="Google Shape;82;p13"/>
          <p:cNvPicPr preferRelativeResize="0"/>
          <p:nvPr/>
        </p:nvPicPr>
        <p:blipFill rotWithShape="1">
          <a:blip r:embed="rId3">
            <a:alphaModFix/>
          </a:blip>
          <a:srcRect b="0" l="22015" r="0" t="0"/>
          <a:stretch/>
        </p:blipFill>
        <p:spPr>
          <a:xfrm>
            <a:off x="2250282" y="0"/>
            <a:ext cx="6893729" cy="18159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/>
        </p:nvSpPr>
        <p:spPr>
          <a:xfrm>
            <a:off x="864675" y="1423050"/>
            <a:ext cx="75264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707F87"/>
                </a:solidFill>
              </a:rPr>
              <a:t>Analyse et visualisation avancée des données</a:t>
            </a:r>
            <a:endParaRPr b="1" sz="2300">
              <a:solidFill>
                <a:srgbClr val="3C3C3C"/>
              </a:solidFill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07F8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07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fr" sz="1800">
                <a:solidFill>
                  <a:srgbClr val="707F87"/>
                </a:solidFill>
              </a:rPr>
              <a:t>N</a:t>
            </a:r>
            <a:r>
              <a:rPr b="0" i="1" lang="fr" sz="1800" u="none" cap="none" strike="noStrike">
                <a:solidFill>
                  <a:srgbClr val="707F8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i="1" lang="fr" sz="1800">
                <a:solidFill>
                  <a:srgbClr val="707F87"/>
                </a:solidFill>
              </a:rPr>
              <a:t>Sirri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707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sophie.roger\Nvelle Charte Graphique\fin\Logotype\Logos\Fichiers bitmap\PNG - fond transparent\Femto-logo_couleur-2012-transp.png"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6" y="239668"/>
            <a:ext cx="1942306" cy="604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sophie.roger\Nvelle Charte Graphique\fin\Logotype\Logos\Fichiers bitmap\PNG - fond transparent\Femto-logo_couleur-2012-transp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97680" y="-1970899"/>
            <a:ext cx="1352656" cy="421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sophie.roger\Nvelle Charte Graphique\fin\logos tutelles\Logo-ensmm.jpg"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99" y="4673074"/>
            <a:ext cx="794487" cy="127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sophie.roger\Nvelle Charte Graphique\fin\logos tutelles\cnrs_quadri.jpeg"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255" y="4580120"/>
            <a:ext cx="287294" cy="287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sophie.roger\Nvelle Charte Graphique\fin\logos tutelles\ufc Quadri.jpg"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976" y="4580120"/>
            <a:ext cx="413909" cy="255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sophie.roger\Nvelle Charte Graphique\fin\logos tutelles\utbm quadri.jpg"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6344" y="4645549"/>
            <a:ext cx="680785" cy="22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Quand utiliser un graphique en lignes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2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0" y="685425"/>
            <a:ext cx="9203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disposez de deux variables continues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Données continues : généralement numériques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Exemples : tailles, températures, revenus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les observations consécutives sont liées entre elles ; le plus souvent, l’axe des abscisses représente des dates ou des instants de temps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075" y="2540600"/>
            <a:ext cx="2913499" cy="1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2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Scatter plot avec catégorie (hue)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7" name="Google Shape;987;p11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11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12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Ajout d’une variable catégorielle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0" name="Google Shape;99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25050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125" y="1686876"/>
            <a:ext cx="3886200" cy="27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3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Régression linéaire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7" name="Google Shape;997;p11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8" name="Google Shape;998;p11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13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Visualisation + modèle de tendance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0" name="Google Shape;100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3457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975" y="1669251"/>
            <a:ext cx="3886200" cy="28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4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Barplot (statistiques)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7" name="Google Shape;1007;p11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11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14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Moyenne par catégorie (par défaut)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0" name="Google Shape;101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33909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825" y="1599026"/>
            <a:ext cx="3886200" cy="28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5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Countplot (comptage)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7" name="Google Shape;1017;p11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8" name="Google Shape;1018;p115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15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Fréquence des catégories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0" name="Google Shape;102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25717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25" y="1334461"/>
            <a:ext cx="3886200" cy="298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6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Heatmap (matrice de corrélation)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7" name="Google Shape;1027;p11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11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16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Visualisation des corrélations numériques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0" name="Google Shape;103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24574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00" y="1622975"/>
            <a:ext cx="3796700" cy="2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Styles et thèmes Seaborn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p11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8" name="Google Shape;1038;p11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17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Styles intégrés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40" name="Google Shape;104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33718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450" y="1118836"/>
            <a:ext cx="3886200" cy="298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8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8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Travaux pratiques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9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19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Préparer son environnement de travail</a:t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0"/>
          <p:cNvSpPr txBox="1"/>
          <p:nvPr/>
        </p:nvSpPr>
        <p:spPr>
          <a:xfrm>
            <a:off x="471125" y="817250"/>
            <a:ext cx="8174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Jupyter notebook, jupyter-lab, google colaboratory, jupyter-book…</a:t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9" name="Google Shape;1059;p120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Jupyter notebooks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0" name="Google Shape;1060;p12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1" name="Google Shape;1061;p120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47150"/>
            <a:ext cx="6271274" cy="3591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20"/>
          <p:cNvCxnSpPr/>
          <p:nvPr/>
        </p:nvCxnSpPr>
        <p:spPr>
          <a:xfrm rot="10800000">
            <a:off x="6330325" y="2111650"/>
            <a:ext cx="1135800" cy="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4" name="Google Shape;1064;p120"/>
          <p:cNvCxnSpPr/>
          <p:nvPr/>
        </p:nvCxnSpPr>
        <p:spPr>
          <a:xfrm rot="10800000">
            <a:off x="6301300" y="2705100"/>
            <a:ext cx="1098900" cy="5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5" name="Google Shape;1065;p120"/>
          <p:cNvCxnSpPr/>
          <p:nvPr/>
        </p:nvCxnSpPr>
        <p:spPr>
          <a:xfrm rot="10800000">
            <a:off x="6037500" y="3833575"/>
            <a:ext cx="1252800" cy="1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6" name="Google Shape;1066;p120"/>
          <p:cNvSpPr txBox="1"/>
          <p:nvPr/>
        </p:nvSpPr>
        <p:spPr>
          <a:xfrm>
            <a:off x="7532075" y="2029550"/>
            <a:ext cx="16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markdown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20"/>
          <p:cNvSpPr txBox="1"/>
          <p:nvPr/>
        </p:nvSpPr>
        <p:spPr>
          <a:xfrm>
            <a:off x="7532075" y="3096350"/>
            <a:ext cx="16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20"/>
          <p:cNvSpPr txBox="1"/>
          <p:nvPr/>
        </p:nvSpPr>
        <p:spPr>
          <a:xfrm>
            <a:off x="7379675" y="3782150"/>
            <a:ext cx="162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+"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pdf/latex/html…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Nuages de points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3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472600" y="1044800"/>
            <a:ext cx="801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Étudier les relations entre des valeurs quantitatives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Utilisés pour visualiser la relation entre deux variables numériques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Utilisés pour mettre en évidence la corrélation au sein d’un jeu de données volumineux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775" y="2678000"/>
            <a:ext cx="2621425" cy="1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Quand utiliser un nuage de points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4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472600" y="1044800"/>
            <a:ext cx="8713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disposez de deux variables continues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souhaitez analyser la relation entre ces deux variables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675" y="1976575"/>
            <a:ext cx="5529273" cy="2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Correlation !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25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25" y="814900"/>
            <a:ext cx="7639707" cy="19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700" y="2812500"/>
            <a:ext cx="2684900" cy="16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Parfois, la corrélation n'est pas utile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2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6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375" y="850175"/>
            <a:ext cx="5766499" cy="36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Ajout de lignes de tendance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2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7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475" y="990126"/>
            <a:ext cx="45434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Diagrammes en barres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28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-122450" y="1091400"/>
            <a:ext cx="896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Comparer les données entre différentes catégories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225" y="1698875"/>
            <a:ext cx="4505275" cy="2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Quand utiliser un diagramme en barres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9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-131175" y="828975"/>
            <a:ext cx="9229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Cas les plus courants 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disposez d’une variable catégorielle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 catégorielles : généralement textuelles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Exemples : couleurs des yeux, pays, secteurs d’activité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souhaitez représenter des effectifs ou des pourcentages pour chaque catégorie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325" y="2689625"/>
            <a:ext cx="2836250" cy="17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Histogrammes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3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0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-139950" y="759000"/>
            <a:ext cx="896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Comprendre la distribution des données: Représenter la distribution de fréquence (forme des données)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Synthétiser graphiquement de grands ensembles de données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Comparer plusieurs distributions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Exemples 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Nombre de clients selon la taille de l’entreprise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Résultats des étudiants à un examen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Fréquence d’un défaut de produit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100" y="1987525"/>
            <a:ext cx="2982350" cy="24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Quand utiliser un histogramme ?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31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-139950" y="759000"/>
            <a:ext cx="8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disposez de variables continues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souhaitez analyser la forme de la distribution des données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225" y="2328900"/>
            <a:ext cx="6066001" cy="20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86400" y="979875"/>
            <a:ext cx="84639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➢"/>
            </a:pP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Utiliser Python pour analyser des données</a:t>
            </a:r>
            <a:r>
              <a:rPr b="0" i="0" lang="f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➢"/>
            </a:pP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Manipuler et transformer les données avec Numpy et Pandas.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➢"/>
            </a:pP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Intégrer, nettoyer et traiter des données </a:t>
            </a: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avec </a:t>
            </a: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Pandas.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➢"/>
            </a:pPr>
            <a:r>
              <a:rPr lang="f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Créer et personnaliser des graphiques avec Matplotlib, Seaborn et Bokeh.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Objectif de ce cours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/>
        </p:nvSpPr>
        <p:spPr>
          <a:xfrm>
            <a:off x="122575" y="244825"/>
            <a:ext cx="8967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Modalité : combien de pics comporte la distribution ?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400" y="872725"/>
            <a:ext cx="5005350" cy="36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Diagrammes en 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en boîtes à moustaches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3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33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-122475" y="759000"/>
            <a:ext cx="896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Représente la distribution d’une variable quantitative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Met en évidence la médiane, les quartiles et l’étendue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Permet d’identifier les valeurs aberrantes (outliers)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Utile pour comparer plusieurs distributions entre groupes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75" y="2575925"/>
            <a:ext cx="2886269" cy="19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/>
        </p:nvSpPr>
        <p:spPr>
          <a:xfrm>
            <a:off x="54300" y="246000"/>
            <a:ext cx="914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Quand utiliser un diagramme en boîtes à moustaches ?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3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34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88500" y="802750"/>
            <a:ext cx="8967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disposez d’une variable continue, répartie selon une variable catégorielle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Lorsque vous souhaitez comparer les distributions de la variable continue pour chaque catégorie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750" y="2231200"/>
            <a:ext cx="2886086" cy="2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Diagrammes à barres vs. diagrammes en boîte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35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50" y="1060111"/>
            <a:ext cx="8144400" cy="313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Histogramme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vs. diagrammes en boîte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36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75" y="1226336"/>
            <a:ext cx="73152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3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7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0" y="1025325"/>
            <a:ext cx="9144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Graphiques 2D: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Représentent deux variables : x et y, permettent d’analyser les relations simples et les tendances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Graphiques 3D: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Représentent trois variables : x, y et z, permettent d’explorer des relations complexes entre plusieurs variables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Choix de la dimension: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    -&gt; 2D : plus lisible et simple pour les présentations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3D : utile pour des analyses plus complexes, mais peut être moins clair visuellement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3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8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450" y="937850"/>
            <a:ext cx="4010025" cy="32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Autres 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3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39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246250" y="970975"/>
            <a:ext cx="5352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Les points possèdent également ces dimensions 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Couleur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Taille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Transparence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-&gt; Forme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00" y="970963"/>
            <a:ext cx="3641812" cy="17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300" y="2191262"/>
            <a:ext cx="2038801" cy="19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675" y="2792300"/>
            <a:ext cx="2081350" cy="1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Autres Dimensions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p4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40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00" y="1576186"/>
            <a:ext cx="68294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Diagrammes de paires (Pair plot)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4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41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183675" y="854575"/>
            <a:ext cx="601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Vous disposez d’un ensemble de variables (continues, catégorielles ou mixtes)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Vous souhaitez visualiser la distribution de chaque variable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Vous souhaitez analyser la relation entre chaque paire de variables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25" y="1166875"/>
            <a:ext cx="2880650" cy="32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444071" y="1266227"/>
            <a:ext cx="6255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Introduction à la</a:t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Manipulation et à la</a:t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Visualisation des données</a:t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/>
        </p:nvSpPr>
        <p:spPr>
          <a:xfrm>
            <a:off x="246251" y="246011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Carte de corrélation (Correlation heatmap)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4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2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55900" y="757800"/>
            <a:ext cx="812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Vous disposez de nombreuses variables continues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Vous souhaitez avoir une vue d’ensemble simple des relations entre chaque paire de variables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275" y="1772950"/>
            <a:ext cx="3651625" cy="2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Résumé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4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3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3375" y="951300"/>
            <a:ext cx="8940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Graphiques en lignes : montrent les tendances dans le temps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Nuages de points : comparent deux variables numériques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Diagrammes en barres : montrent les effectifs par catégorie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Histogrammes : représentent la distribution des données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Diagrammes boîtes à moustaches : Représente la distribution d’une variable quantitative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Dimensions : representation des donnees avancée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Résumé 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4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44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53375" y="951300"/>
            <a:ext cx="894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Diagrammes de paires (Pair plot) : comparent plusieurs variables simultanément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Carte de corrélation (Correlation heatmap) : visualise les relations entre variables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767900" y="1346525"/>
            <a:ext cx="56082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Fondements théoriques du traitement et de l'exploration de données</a:t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Données versus informations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p4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4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 txBox="1"/>
          <p:nvPr/>
        </p:nvSpPr>
        <p:spPr>
          <a:xfrm>
            <a:off x="31950" y="1062225"/>
            <a:ext cx="8938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 (Data): Toute observation recueillie concernant une caractéristique ou un événement est appelée donnée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Information: les données brutes ont peu de signification lorsqu’elles sont considérées seules, donc ces données sont traitées et analysées, puis présentées de manière systématique, Elles sont ensuite converties en information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 données non converties en information ont peu de valeur pour l’évaluation et la planification, et ne peuvent pas être utilisées efficacement pour la prise de décision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Classification des données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4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4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44575" y="870550"/>
            <a:ext cx="880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 données peuvent être divisées en deux types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Données quantitatives : numériques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Données qualitatives : descriptives, catégorielles ou    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basées sur des effectifs (fréquences)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400" y="2440450"/>
            <a:ext cx="3599624" cy="19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Données quantitatives vs Données qualitatives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4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171150" y="759000"/>
            <a:ext cx="8801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 données quantitatives se divisent en deux types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Discrètes : Les variables discrètes ne peuvent prendre que certaines valeurs bien définies.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Continues : Les variables continues peuvent prendre n’importe quelle valeur, généralement comprise entre des limites données.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 données qualitatives, également appelées données descriptives, catégorielles ou de comptage de fréquences, se caractérisent par les éléments suivants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Les données sont regroupées en catégories selon leur nature ou leurs caractéristiques, avec une discontinuité entre les valeurs.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 Elles sont initialement exprimées sous une forme non numérique.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Gestion des données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4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4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51000" y="918475"/>
            <a:ext cx="904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 connecter: datasource (excel,csv,json,xml,text,oracle,mysql,cloud,binaire)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analyser: traiter,analyser et visualiser ces </a:t>
            </a: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communiquer: dashboard ou rapport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Qualité des données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p5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5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5233475" y="1510050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51000" y="918475"/>
            <a:ext cx="9042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Dans le monde réel, les données sont souvent imparfaites (dirty)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Incomplètes : certaines valeurs d’attributs sont manquantes, certains attributs d’intérêt ne sont pas renseignés, ou les données ne sont disponibles que sous forme agrégée.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Bruitées (noisy) : elles contiennent des erreurs ou des valeurs aberrantes, par exemple : Salaire = « -10 ».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Incohérentes : elles présentent des discordances dans les codes, les formats ou les libellés. Exemples : Âge = « 42 » alors que Date de naissance = « 03/07/1997 »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Pourquoi le prétraitement des données ?</a:t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5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5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1"/>
          <p:cNvSpPr txBox="1"/>
          <p:nvPr/>
        </p:nvSpPr>
        <p:spPr>
          <a:xfrm>
            <a:off x="5233475" y="1510050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/>
          <p:nvPr/>
        </p:nvSpPr>
        <p:spPr>
          <a:xfrm>
            <a:off x="51000" y="918475"/>
            <a:ext cx="9042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 prétraitement des données est un ensemble de techniques visant à transformer des données brutes en un jeu de données propre et exploitable.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Il comprend une série d’étapes permettant d’améliorer la qualité des données.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 données sont souvent collectées à partir de sources multiples, sous une forme brute qui n’est pas directement adaptée à l’analyse.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 prétraitement des données est effectué avant l’exécution d’analyses itératives ou de méthodes d’apprentissage.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Objectifs de visualisation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44946" y="1455210"/>
            <a:ext cx="679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Structurer et consigner l’information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Analyser les données afin d’étayer un raisonnement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Valider des hypothèses à partir des résultats obtenus</a:t>
            </a:r>
            <a:br>
              <a:rPr lang="fr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Communiquer efficacement les idées et les conclusions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Pourquoi le prétraitement des données ?</a:t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5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5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5233475" y="1510050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1000" y="918475"/>
            <a:ext cx="6155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Étapes du prétraitement des données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Nettoyage des données (Data Cleaning)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Intégration des données (Data Integration)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 des données (Data Transformation)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Réduction des données (Data Reduction)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1678875"/>
            <a:ext cx="2971250" cy="2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Nettoyage des données (Data Cleaning)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5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5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/>
          <p:nvPr/>
        </p:nvSpPr>
        <p:spPr>
          <a:xfrm>
            <a:off x="51000" y="918475"/>
            <a:ext cx="9046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qualité des données constitue un enjeu majeur et se pose à tous les niveaux des systèmes d’information. Ces problèmes peuvent être traités grâce au nettoyage des données (Data Cleaning)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il s’agit d’un processus permettant d’identifier les données inexactes, incomplètes ou non plausibles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puis d’améliorer la qualité des données en corrigeant les erreurs détectées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ce processus permet ainsi de réduire les erreurs et d’augmenter la fiabilité des données.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Bien que le nettoyage des données soit une tâche chronophage et fastidieuse, il demeure indispensable.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Nettoyage des données (Data Cleaning)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5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5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51000" y="918475"/>
            <a:ext cx="9046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Critères de qualité des données 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Exactitude (accuracy)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Intégrité (integrity)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Complétude (completeness)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Validité (validity)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Cohérence (consistency)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Unicité (uniqueness)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Intégration des données (Data Integration)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5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5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813" y="839501"/>
            <a:ext cx="6741930" cy="35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/>
        </p:nvSpPr>
        <p:spPr>
          <a:xfrm>
            <a:off x="307975" y="244825"/>
            <a:ext cx="8718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Transformation des données (Data Transformation)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5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5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813" y="839501"/>
            <a:ext cx="6741930" cy="35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307975" y="244825"/>
            <a:ext cx="8718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Réduction des données (Data Reduction)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5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5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50" y="921976"/>
            <a:ext cx="2894475" cy="3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Langage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et bibliothèques utiles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5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800" y="1143750"/>
            <a:ext cx="1398100" cy="10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225" y="2972775"/>
            <a:ext cx="1275300" cy="9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200" y="1204975"/>
            <a:ext cx="1275300" cy="1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950" y="1706825"/>
            <a:ext cx="1118150" cy="1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3650" y="2937713"/>
            <a:ext cx="1070725" cy="9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925" y="2090200"/>
            <a:ext cx="1461750" cy="1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5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5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48750" y="974375"/>
            <a:ext cx="7356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Langage de programmation simple et lisible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Très utilisé en data science, IA et automatisation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 écosystème de bibliothèques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Communauté active et open-source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200" y="2102175"/>
            <a:ext cx="3777925" cy="216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6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6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48750" y="998350"/>
            <a:ext cx="735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pour le calcul numérique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Manipulation efficace de tableaux multidimensionnels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Fournit des fonctions mathématiques rapides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Base de nombreuses autres bibliothèques scientifiques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50" y="2813000"/>
            <a:ext cx="3274600" cy="1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6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6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/>
          <p:nvPr/>
        </p:nvSpPr>
        <p:spPr>
          <a:xfrm>
            <a:off x="-103850" y="838625"/>
            <a:ext cx="7356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essentielle pour l’analyse de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Gestion des données via </a:t>
            </a: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Séries</a:t>
            </a: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et DataFrame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Nettoyage, transformation et agrégation des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Compatible avec NumPy et les outils de visualisation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75" y="2821000"/>
            <a:ext cx="4017375" cy="1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Pourquoi visualiser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7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401251"/>
            <a:ext cx="77914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144025" y="949575"/>
            <a:ext cx="478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Structurer et enregistrer l’information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p6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6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2"/>
          <p:cNvSpPr txBox="1"/>
          <p:nvPr/>
        </p:nvSpPr>
        <p:spPr>
          <a:xfrm>
            <a:off x="-103850" y="838625"/>
            <a:ext cx="7356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de visualisation de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Création de graphiques simples et personnalisables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Supporte différents types de graphiques (courbes, barres, histogrammes)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Fonctionne avec NumPy et Pandas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225" y="3052625"/>
            <a:ext cx="3905700" cy="13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6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6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3"/>
          <p:cNvSpPr txBox="1"/>
          <p:nvPr/>
        </p:nvSpPr>
        <p:spPr>
          <a:xfrm>
            <a:off x="-103850" y="838625"/>
            <a:ext cx="735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Basée sur Matplotlib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Visualisations statistiques avancées et esthétiques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Interface de haut niveau, facile à utiliser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Idéale pour des graphiques colorés et informatifs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25" y="2353314"/>
            <a:ext cx="2593650" cy="213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Travaux pratiques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5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Manipulation des données avec Numpy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Introduction à NumPy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6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6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-159750" y="824000"/>
            <a:ext cx="735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Python pour le calcul numérique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Optimisée pour les tableaux multidimensionnels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Très performante (implémentée en C)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Base de nombreuses bibliothèques scientifiques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8300"/>
            <a:ext cx="66294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Structure principale : ndarray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6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6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7"/>
          <p:cNvSpPr txBox="1"/>
          <p:nvPr/>
        </p:nvSpPr>
        <p:spPr>
          <a:xfrm>
            <a:off x="-159750" y="824000"/>
            <a:ext cx="7356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Tableau N-dimensionnel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Tous les éléments ont le même type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Plus rapide et plus efficace que les listes Python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9" name="Google Shape;5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7300"/>
            <a:ext cx="668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50" y="3481550"/>
            <a:ext cx="971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Création de tableaux NumPy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6" name="Google Shape;556;p6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6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Création manuelle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Tableaux remplis automatiquement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5" y="1948350"/>
            <a:ext cx="67532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3065250"/>
            <a:ext cx="13811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625" y="3065250"/>
            <a:ext cx="1276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500" y="3050963"/>
            <a:ext cx="11334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2500" y="3032662"/>
            <a:ext cx="20097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Accès et sélection des données (Slicing)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p6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6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9"/>
          <p:cNvSpPr txBox="1"/>
          <p:nvPr/>
        </p:nvSpPr>
        <p:spPr>
          <a:xfrm>
            <a:off x="-159750" y="824000"/>
            <a:ext cx="735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Indexation simple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Slicing (découpage)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Accès par lignes et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2" name="Google Shape;5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625" y="1037250"/>
            <a:ext cx="25717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625" y="2720400"/>
            <a:ext cx="9334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Opérations mathématiques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7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7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0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Opérations vectorisées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Calculs rapides sans boucles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00" y="1173500"/>
            <a:ext cx="23145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875" y="2554625"/>
            <a:ext cx="12001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Fonctions statistiques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p7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Google Shape;590;p7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descriptive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Calculs globaux ou par axe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2" name="Google Shape;5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50" y="1197450"/>
            <a:ext cx="2371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075" y="2899050"/>
            <a:ext cx="16478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Pourquoi visualiser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8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969075" y="1022950"/>
            <a:ext cx="478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Analyser et Communiquer</a:t>
            </a: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l’information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1509950"/>
            <a:ext cx="7239000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2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Manipulation de la forme (reshape)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9" name="Google Shape;599;p7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7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2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Changement de dimensions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Utile pour matrices et images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2" name="Google Shape;6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75" y="1117575"/>
            <a:ext cx="24193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2314050"/>
            <a:ext cx="11144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3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Filtrage conditionnel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" name="Google Shape;609;p7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0" name="Google Shape;610;p7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3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 basée sur des conditions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Très utilisé en analyse de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2" name="Google Shape;6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575" y="1141550"/>
            <a:ext cx="25717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475" y="2163200"/>
            <a:ext cx="8096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Génération aléatoire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7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7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4"/>
          <p:cNvSpPr txBox="1"/>
          <p:nvPr/>
        </p:nvSpPr>
        <p:spPr>
          <a:xfrm>
            <a:off x="-159750" y="824000"/>
            <a:ext cx="7356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 de test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Résultats reproductibles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2" name="Google Shape;6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00" y="1229375"/>
            <a:ext cx="26098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050" y="1956175"/>
            <a:ext cx="10477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5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Manipulation des données avec Pandas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Introduction à Pandas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p7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7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-119800" y="720175"/>
            <a:ext cx="897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Python dédiée à la manipulation et l’analyse de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Basée sur NumPy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Structure principale : DataFrame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Utilisée en data science, data analysis et machine learning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3095225"/>
            <a:ext cx="18002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Création de 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Séries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" name="Google Shape;644;p7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p7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7"/>
          <p:cNvSpPr txBox="1"/>
          <p:nvPr/>
        </p:nvSpPr>
        <p:spPr>
          <a:xfrm>
            <a:off x="-119800" y="720175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Tableau unidimensionnel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Index automatique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725" y="1134175"/>
            <a:ext cx="23145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075" y="1772350"/>
            <a:ext cx="11049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Création 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de DataFrames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4" name="Google Shape;654;p7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5" name="Google Shape;655;p7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8"/>
          <p:cNvSpPr txBox="1"/>
          <p:nvPr/>
        </p:nvSpPr>
        <p:spPr>
          <a:xfrm>
            <a:off x="-119800" y="720175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Structure tabulaire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Colonnes hétérogènes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7" name="Google Shape;6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00" y="1070275"/>
            <a:ext cx="2876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200" y="3091400"/>
            <a:ext cx="18764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Chargement des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7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5" name="Google Shape;665;p7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79"/>
          <p:cNvSpPr txBox="1"/>
          <p:nvPr/>
        </p:nvSpPr>
        <p:spPr>
          <a:xfrm>
            <a:off x="-119800" y="720175"/>
            <a:ext cx="8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Lecture depuis un fichier CSV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7" name="Google Shape;6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055850"/>
            <a:ext cx="21812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350" y="1806500"/>
            <a:ext cx="18859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Informations sur les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Google Shape;674;p8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" name="Google Shape;675;p8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0"/>
          <p:cNvSpPr txBox="1"/>
          <p:nvPr/>
        </p:nvSpPr>
        <p:spPr>
          <a:xfrm>
            <a:off x="-119800" y="720175"/>
            <a:ext cx="8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Taille, types, valeurs non nulles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7" name="Google Shape;6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25" y="1060538"/>
            <a:ext cx="16478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325" y="1819275"/>
            <a:ext cx="27622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50" y="1630875"/>
            <a:ext cx="10382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2375" y="1640400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363" y="1630875"/>
            <a:ext cx="8858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Informations et opérations sur les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7" name="Google Shape;687;p8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p8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1"/>
          <p:cNvSpPr txBox="1"/>
          <p:nvPr/>
        </p:nvSpPr>
        <p:spPr>
          <a:xfrm>
            <a:off x="-63875" y="488575"/>
            <a:ext cx="897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Accès à une colonne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Opérations simples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Affichage des noms de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0" name="Google Shape;6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25" y="878600"/>
            <a:ext cx="2305050" cy="5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850" y="1429675"/>
            <a:ext cx="2238375" cy="9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525" y="2467725"/>
            <a:ext cx="3491100" cy="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Pourquoi visualiser ?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913800" y="985750"/>
            <a:ext cx="478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Analyser les données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88" y="1457425"/>
            <a:ext cx="5743575" cy="25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2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Informations et opérations sur les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8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9" name="Google Shape;699;p8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2"/>
          <p:cNvSpPr txBox="1"/>
          <p:nvPr/>
        </p:nvSpPr>
        <p:spPr>
          <a:xfrm>
            <a:off x="-63875" y="488575"/>
            <a:ext cx="8978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 de plusieurs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Comptage des valeurs uniques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Suppression d’une colonne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1" name="Google Shape;7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25" y="880100"/>
            <a:ext cx="1553708" cy="9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325" y="1889300"/>
            <a:ext cx="1924050" cy="10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625" y="3004646"/>
            <a:ext cx="1828800" cy="11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3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Sélection des données (indexing &amp; slicing)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9" name="Google Shape;709;p8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8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3"/>
          <p:cNvSpPr txBox="1"/>
          <p:nvPr/>
        </p:nvSpPr>
        <p:spPr>
          <a:xfrm>
            <a:off x="-119800" y="720175"/>
            <a:ext cx="897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 par index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 conditionnelle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2" name="Google Shape;7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75" y="1005488"/>
            <a:ext cx="2324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75" y="1740300"/>
            <a:ext cx="18954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Sélection des données (indexing &amp; slicing)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" name="Google Shape;719;p8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0" name="Google Shape;720;p8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4"/>
          <p:cNvSpPr txBox="1"/>
          <p:nvPr/>
        </p:nvSpPr>
        <p:spPr>
          <a:xfrm>
            <a:off x="-119800" y="720175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 basé sur les labels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Filtrage selon une liste de valeurs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2" name="Google Shape;7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813" y="970425"/>
            <a:ext cx="22383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950" y="941850"/>
            <a:ext cx="2209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575" y="2562225"/>
            <a:ext cx="28384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Nettoyage des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730;p8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p85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5"/>
          <p:cNvSpPr txBox="1"/>
          <p:nvPr/>
        </p:nvSpPr>
        <p:spPr>
          <a:xfrm>
            <a:off x="-119800" y="720175"/>
            <a:ext cx="897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Valeurs manquantes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Suppression de doublons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3" name="Google Shape;73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103625"/>
            <a:ext cx="16383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831725"/>
            <a:ext cx="12192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6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Nettoyage des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0" name="Google Shape;740;p8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8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6"/>
          <p:cNvSpPr txBox="1"/>
          <p:nvPr/>
        </p:nvSpPr>
        <p:spPr>
          <a:xfrm>
            <a:off x="-119800" y="720175"/>
            <a:ext cx="897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Remplacement des valeurs manquantes par la moyenne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Suppression des valeurs manquantes (modification directe)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3" name="Google Shape;7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3" y="1950225"/>
            <a:ext cx="28003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97" y="2377128"/>
            <a:ext cx="22193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913" y="1954975"/>
            <a:ext cx="24193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913" y="2377125"/>
            <a:ext cx="9715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Transformation des données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8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8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7"/>
          <p:cNvSpPr txBox="1"/>
          <p:nvPr/>
        </p:nvSpPr>
        <p:spPr>
          <a:xfrm>
            <a:off x="-119800" y="879911"/>
            <a:ext cx="8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Création de nouvelles colonnes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5" name="Google Shape;7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75" y="1031886"/>
            <a:ext cx="30575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425" y="1903861"/>
            <a:ext cx="30194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Analyse descriptive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8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8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8"/>
          <p:cNvSpPr txBox="1"/>
          <p:nvPr/>
        </p:nvSpPr>
        <p:spPr>
          <a:xfrm>
            <a:off x="-119800" y="879911"/>
            <a:ext cx="8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Statistiques de base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5" name="Google Shape;76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75" y="1019949"/>
            <a:ext cx="13716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75" y="1766661"/>
            <a:ext cx="33337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Groupement et agrégation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2" name="Google Shape;772;p8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8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9"/>
          <p:cNvSpPr txBox="1"/>
          <p:nvPr/>
        </p:nvSpPr>
        <p:spPr>
          <a:xfrm>
            <a:off x="-119800" y="879911"/>
            <a:ext cx="8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par catégorie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25" y="1039861"/>
            <a:ext cx="2676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975" y="1694786"/>
            <a:ext cx="22288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Tri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2" name="Google Shape;782;p9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9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0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Tri croissant / décroissant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5" name="Google Shape;7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375" y="991036"/>
            <a:ext cx="33337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375" y="1614011"/>
            <a:ext cx="19050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Visualisation rapide avec Pandas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9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9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1"/>
          <p:cNvSpPr txBox="1"/>
          <p:nvPr/>
        </p:nvSpPr>
        <p:spPr>
          <a:xfrm>
            <a:off x="-119800" y="879911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Graphiques intégrés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Basés sur Matplotlib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5" name="Google Shape;79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925" y="1038336"/>
            <a:ext cx="32004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950" y="1689136"/>
            <a:ext cx="4282094" cy="233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b="0" i="0" lang="fr" sz="3200" u="none" cap="none" strike="noStrike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Types de graphiques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0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944946" y="1455210"/>
            <a:ext cx="6798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Graphiques en lignes (Line plots)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Nuages de points (Scatter plots)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Diagrammes en barres (Bar plots)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Histogrammes (Histograms)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Diagrammes en boîtes à moustaches (Box plots)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2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92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Travaux pratiques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3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93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Visualisation </a:t>
            </a: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des données avec Matplotlib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4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Introduction à Matplotlib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4" name="Google Shape;814;p9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5" name="Google Shape;815;p9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4"/>
          <p:cNvSpPr txBox="1"/>
          <p:nvPr/>
        </p:nvSpPr>
        <p:spPr>
          <a:xfrm>
            <a:off x="-119800" y="879911"/>
            <a:ext cx="897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Python de visualisation de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Permet de créer des graphiques simples et personnalisables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Base de nombreuses bibliothèques (Seaborn, Pandas)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 principal : matplotlib.pyplot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7" name="Google Shape;81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3211"/>
            <a:ext cx="26003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5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Graphique simple (Line Plot)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9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4" name="Google Shape;824;p95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5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Représentation de données continues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Très utilisé pour l’évolution dans le temps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6" name="Google Shape;82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00" y="2356786"/>
            <a:ext cx="17335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875" y="2017511"/>
            <a:ext cx="3953400" cy="2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6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Ajout de titre et labels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3" name="Google Shape;833;p96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4" name="Google Shape;834;p96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96"/>
          <p:cNvSpPr txBox="1"/>
          <p:nvPr/>
        </p:nvSpPr>
        <p:spPr>
          <a:xfrm>
            <a:off x="-119800" y="879911"/>
            <a:ext cx="897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Améliore la lisibilité du graphique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6" name="Google Shape;83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00" y="1343986"/>
            <a:ext cx="3836146" cy="303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25" y="1831186"/>
            <a:ext cx="25908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Graphique en barres (Bar Plot)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" name="Google Shape;843;p9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9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97"/>
          <p:cNvSpPr txBox="1"/>
          <p:nvPr/>
        </p:nvSpPr>
        <p:spPr>
          <a:xfrm>
            <a:off x="-119800" y="879911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Comparaison entre catégories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Très utilisé avec Pandas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6" name="Google Shape;8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5" y="2109011"/>
            <a:ext cx="25812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25" y="1477611"/>
            <a:ext cx="3865205" cy="285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Histogramme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3" name="Google Shape;853;p9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9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/>
          <p:nvPr/>
        </p:nvSpPr>
        <p:spPr>
          <a:xfrm>
            <a:off x="-119800" y="879911"/>
            <a:ext cx="897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Visualisation de la distribution des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Détection des tendances et anomalies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6" name="Google Shape;8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00" y="2035161"/>
            <a:ext cx="3216035" cy="238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25" y="2449811"/>
            <a:ext cx="27241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Nuage de points (Scatter Plot)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3" name="Google Shape;863;p9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4" name="Google Shape;864;p9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9"/>
          <p:cNvSpPr txBox="1"/>
          <p:nvPr/>
        </p:nvSpPr>
        <p:spPr>
          <a:xfrm>
            <a:off x="-119800" y="879911"/>
            <a:ext cx="897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de la relation entre deux variables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Détection de corrélation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6" name="Google Shape;86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2361986"/>
            <a:ext cx="29432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275" y="2098411"/>
            <a:ext cx="2925951" cy="215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Personnalisation (couleurs, styles)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3" name="Google Shape;873;p10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10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00"/>
          <p:cNvSpPr txBox="1"/>
          <p:nvPr/>
        </p:nvSpPr>
        <p:spPr>
          <a:xfrm>
            <a:off x="-119800" y="879911"/>
            <a:ext cx="897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Amélioration visuelle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Lecture plus intuitive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6" name="Google Shape;87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0" y="2234211"/>
            <a:ext cx="32575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825" y="1794911"/>
            <a:ext cx="2905051" cy="215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Plusieurs courbes sur un même graphique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10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4" name="Google Shape;884;p10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01"/>
          <p:cNvSpPr txBox="1"/>
          <p:nvPr/>
        </p:nvSpPr>
        <p:spPr>
          <a:xfrm>
            <a:off x="-119800" y="879911"/>
            <a:ext cx="897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Amélioration visuelle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Lecture plus intuitive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6" name="Google Shape;8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350" y="1492811"/>
            <a:ext cx="2837127" cy="215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2026536"/>
            <a:ext cx="25431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Graphiques en lignes</a:t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1"/>
          <p:cNvSpPr txBox="1"/>
          <p:nvPr/>
        </p:nvSpPr>
        <p:spPr>
          <a:xfrm>
            <a:off x="8449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1450" y="685427"/>
            <a:ext cx="6798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Utilisés pour représenter des données numériques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Permettent de visualiser des tendances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Comparent deux ou plusieurs variables dans le temps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Peuvent être utilisés pour effectuer des prédiction</a:t>
            </a:r>
            <a:r>
              <a:rPr lang="fr" sz="15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503" y="2584350"/>
            <a:ext cx="3040325" cy="1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2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Boxplot (Boîte à moustaches)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893;p102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4" name="Google Shape;894;p102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02"/>
          <p:cNvSpPr txBox="1"/>
          <p:nvPr/>
        </p:nvSpPr>
        <p:spPr>
          <a:xfrm>
            <a:off x="-119800" y="879911"/>
            <a:ext cx="89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Représente la distribution des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Montre : médiane, quartiles, valeurs aberrantes (outliers)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6" name="Google Shape;8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925" y="1686875"/>
            <a:ext cx="3689376" cy="26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00" y="2109011"/>
            <a:ext cx="32289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3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Transparence (alpha)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103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4" name="Google Shape;904;p103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03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Permet de gérer le chevauchement des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Valeur entre 0 (transparent) et 1 (opaque)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6" name="Google Shape;9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0" y="2037311"/>
            <a:ext cx="24098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900" y="1814648"/>
            <a:ext cx="3886199" cy="25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4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Taille des marqueurs (marker size)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3" name="Google Shape;913;p104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104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04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Permet de gérer le chevauchement des données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Valeur entre 0 (transparent) et 1 (opaque)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6" name="Google Shape;9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24003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225" y="1790697"/>
            <a:ext cx="3886199" cy="23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5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Sauvegarde d’un graphique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3" name="Google Shape;923;p105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4" name="Google Shape;924;p105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05"/>
          <p:cNvSpPr txBox="1"/>
          <p:nvPr/>
        </p:nvSpPr>
        <p:spPr>
          <a:xfrm>
            <a:off x="-119800" y="879911"/>
            <a:ext cx="897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Export pour rapports ou présentations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6" name="Google Shape;9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5" y="1532911"/>
            <a:ext cx="26955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6"/>
          <p:cNvSpPr txBox="1"/>
          <p:nvPr/>
        </p:nvSpPr>
        <p:spPr>
          <a:xfrm>
            <a:off x="307976" y="244836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06"/>
          <p:cNvSpPr txBox="1"/>
          <p:nvPr/>
        </p:nvSpPr>
        <p:spPr>
          <a:xfrm>
            <a:off x="1870375" y="1721900"/>
            <a:ext cx="5608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" sz="36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Visualisation des données avec Seaborn</a:t>
            </a:r>
            <a:endParaRPr b="0" i="0" sz="3600" u="none" cap="none" strike="noStrike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7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Introduction à Seaborn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8" name="Google Shape;938;p107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9" name="Google Shape;939;p107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07"/>
          <p:cNvSpPr txBox="1"/>
          <p:nvPr/>
        </p:nvSpPr>
        <p:spPr>
          <a:xfrm>
            <a:off x="-119800" y="879911"/>
            <a:ext cx="897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Bibliothèque Python de visualisation statistique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Basée sur Matplotlib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Interface haut niveau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Graphiques esthétiques par défaut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1" name="Google Shape;94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5" y="3175111"/>
            <a:ext cx="25146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8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Graphique de distribution (Histogramme)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7" name="Google Shape;947;p108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8" name="Google Shape;948;p108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8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Visualisation de la distribution d’une variable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0" name="Google Shape;9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25" y="1757100"/>
            <a:ext cx="3477125" cy="2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" y="1998361"/>
            <a:ext cx="24860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9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Histogramme avec densité (KDE)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7" name="Google Shape;957;p109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8" name="Google Shape;958;p109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09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Ajout d’une courbe de densité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0" name="Google Shape;9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75" y="1422311"/>
            <a:ext cx="3886200" cy="300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09511"/>
            <a:ext cx="29718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0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Boxplot (boîte à moustaches)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7" name="Google Shape;967;p110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8" name="Google Shape;968;p110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0"/>
          <p:cNvSpPr txBox="1"/>
          <p:nvPr/>
        </p:nvSpPr>
        <p:spPr>
          <a:xfrm>
            <a:off x="-119800" y="879911"/>
            <a:ext cx="897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de la distribution</a:t>
            </a:r>
            <a:b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Détection des valeurs aberrantes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0" name="Google Shape;97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900" y="1756536"/>
            <a:ext cx="3413955" cy="261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1511"/>
            <a:ext cx="34004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1"/>
          <p:cNvSpPr txBox="1"/>
          <p:nvPr/>
        </p:nvSpPr>
        <p:spPr>
          <a:xfrm>
            <a:off x="48750" y="244825"/>
            <a:ext cx="9095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07F87"/>
                </a:solidFill>
                <a:latin typeface="Calibri"/>
                <a:ea typeface="Calibri"/>
                <a:cs typeface="Calibri"/>
                <a:sym typeface="Calibri"/>
              </a:rPr>
              <a:t>Nuage de points (Scatter plot)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F87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707F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111"/>
          <p:cNvCxnSpPr/>
          <p:nvPr/>
        </p:nvCxnSpPr>
        <p:spPr>
          <a:xfrm rot="10800000">
            <a:off x="307984" y="757801"/>
            <a:ext cx="5502600" cy="1200"/>
          </a:xfrm>
          <a:prstGeom prst="straightConnector1">
            <a:avLst/>
          </a:prstGeom>
          <a:noFill/>
          <a:ln cap="flat" cmpd="sng" w="12700">
            <a:solidFill>
              <a:srgbClr val="707F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8" name="Google Shape;978;p111"/>
          <p:cNvSpPr txBox="1"/>
          <p:nvPr/>
        </p:nvSpPr>
        <p:spPr>
          <a:xfrm>
            <a:off x="4258200" y="4630500"/>
            <a:ext cx="694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1"/>
          <p:cNvSpPr txBox="1"/>
          <p:nvPr/>
        </p:nvSpPr>
        <p:spPr>
          <a:xfrm>
            <a:off x="-119800" y="879911"/>
            <a:ext cx="897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f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de la relation entre deux variables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0" name="Google Shape;98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511"/>
            <a:ext cx="35909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175" y="1621326"/>
            <a:ext cx="3886200" cy="27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